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  <p:sldMasterId id="2147483769" r:id="rId5"/>
    <p:sldMasterId id="2147483772" r:id="rId6"/>
    <p:sldMasterId id="2147483794" r:id="rId7"/>
    <p:sldMasterId id="2147483803" r:id="rId8"/>
    <p:sldMasterId id="2147483811" r:id="rId9"/>
    <p:sldMasterId id="2147483780" r:id="rId10"/>
  </p:sldMasterIdLst>
  <p:notesMasterIdLst>
    <p:notesMasterId r:id="rId19"/>
  </p:notesMasterIdLst>
  <p:handoutMasterIdLst>
    <p:handoutMasterId r:id="rId20"/>
  </p:handoutMasterIdLst>
  <p:sldIdLst>
    <p:sldId id="264" r:id="rId11"/>
    <p:sldId id="276" r:id="rId12"/>
    <p:sldId id="287" r:id="rId13"/>
    <p:sldId id="280" r:id="rId14"/>
    <p:sldId id="278" r:id="rId15"/>
    <p:sldId id="279" r:id="rId16"/>
    <p:sldId id="284" r:id="rId17"/>
    <p:sldId id="277" r:id="rId18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" initials="L" lastIdx="1" clrIdx="0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A7C9EF"/>
    <a:srgbClr val="B8D4F2"/>
    <a:srgbClr val="5589DD"/>
    <a:srgbClr val="64A0E2"/>
    <a:srgbClr val="709BE2"/>
    <a:srgbClr val="89ADE7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 autoAdjust="0"/>
    <p:restoredTop sz="86199" autoAdjust="0"/>
  </p:normalViewPr>
  <p:slideViewPr>
    <p:cSldViewPr snapToGrid="0">
      <p:cViewPr varScale="1">
        <p:scale>
          <a:sx n="130" d="100"/>
          <a:sy n="130" d="100"/>
        </p:scale>
        <p:origin x="1032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64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3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про то, что эксперимент с ГНЦ РФ-ФЭИ прошел успешно, а результаты доложены на конференции в Сочи.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7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Медленные нейтроны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нейтроны с кинетической энергией до 100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Различают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ультрахолодные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нейтроны (0—10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-7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холодные нейтроны (10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-7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—5</a:t>
            </a:r>
            <a:r>
              <a:rPr lang="ru-RU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-3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тепловые нейтроны (5</a:t>
            </a:r>
            <a:r>
              <a:rPr lang="ru-RU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-3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—0,5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резонансные нейтроны (0,5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— 10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и промежуточные нейтроны (10—100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Часто резонансные и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промежуточные нейтроны объединяют под общим термином «промежуточные нейтроны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(0,5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— 100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Нейтроны с энергией &gt;100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кэв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называются быстрыми. Выделение терминов «М. н.» и «быстрые нейтроны» связано с различным характером их взаимодействия с веществом, разными методами получения и регистрации, а также с различными направлениями использования. Приведённые значения граничных энергий условны. В действительности эти границы размыты и зависят от типа явлений и конкретного вещества.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3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" y="361949"/>
            <a:ext cx="2234324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eVlaZhuravlev@sniip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48203" y="2017614"/>
            <a:ext cx="6907972" cy="686950"/>
          </a:xfrm>
        </p:spPr>
        <p:txBody>
          <a:bodyPr/>
          <a:lstStyle/>
          <a:p>
            <a:r>
              <a:rPr lang="ru-RU" sz="2400" dirty="0"/>
              <a:t>ПРОБЛЕМНЫЕ ВОПРОСЫ МЕТРОЛОГИИ ИОНИЗИРУЮЩИХ ИЗЛУЧЕНИЙ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233455" y="3548083"/>
            <a:ext cx="1405338" cy="284683"/>
          </a:xfrm>
        </p:spPr>
        <p:txBody>
          <a:bodyPr/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АО «СНИИП»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233455" y="3907160"/>
            <a:ext cx="5602678" cy="5943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А.В. Журавлев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С.Б.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Чебышов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П.И.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Солодских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CDC34E-FC50-43D4-A4AE-60615AAD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06" y="1505987"/>
            <a:ext cx="5437944" cy="358225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39750" y="818111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7016AF3-2618-4998-90FE-B107FE2A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84896"/>
            <a:ext cx="6561138" cy="330200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A65A764C-DDAC-4EBF-A2EE-AB3264FA23F8}"/>
              </a:ext>
            </a:extLst>
          </p:cNvPr>
          <p:cNvSpPr txBox="1">
            <a:spLocks/>
          </p:cNvSpPr>
          <p:nvPr/>
        </p:nvSpPr>
        <p:spPr>
          <a:xfrm>
            <a:off x="73478" y="901090"/>
            <a:ext cx="2715311" cy="96048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400" dirty="0"/>
              <a:t>Выпускаемые Блоки и Устройства детектирования (по видам измерений)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Основные направления: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D9D14CEB-43E3-4842-B5EF-2637501E4538}"/>
              </a:ext>
            </a:extLst>
          </p:cNvPr>
          <p:cNvSpPr txBox="1">
            <a:spLocks/>
          </p:cNvSpPr>
          <p:nvPr/>
        </p:nvSpPr>
        <p:spPr>
          <a:xfrm>
            <a:off x="4967236" y="972227"/>
            <a:ext cx="2514600" cy="17780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400" dirty="0"/>
              <a:t>География поставок</a:t>
            </a:r>
          </a:p>
        </p:txBody>
      </p:sp>
      <p:sp>
        <p:nvSpPr>
          <p:cNvPr id="22" name="Заголовок 5">
            <a:extLst>
              <a:ext uri="{FF2B5EF4-FFF2-40B4-BE49-F238E27FC236}">
                <a16:creationId xmlns:a16="http://schemas.microsoft.com/office/drawing/2014/main" id="{A11A2CB4-AAAA-4784-AAFE-F7FFC838FD8A}"/>
              </a:ext>
            </a:extLst>
          </p:cNvPr>
          <p:cNvSpPr txBox="1">
            <a:spLocks/>
          </p:cNvSpPr>
          <p:nvPr/>
        </p:nvSpPr>
        <p:spPr>
          <a:xfrm>
            <a:off x="162233" y="2267087"/>
            <a:ext cx="3619992" cy="193360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400" b="0" dirty="0">
                <a:solidFill>
                  <a:srgbClr val="000000"/>
                </a:solidFill>
              </a:rPr>
              <a:t>Гамма-, бета- и нейтронная дозиметрия</a:t>
            </a:r>
          </a:p>
          <a:p>
            <a:endParaRPr lang="ru-RU" sz="1400" b="0" dirty="0">
              <a:solidFill>
                <a:srgbClr val="000000"/>
              </a:solidFill>
            </a:endParaRPr>
          </a:p>
          <a:p>
            <a:r>
              <a:rPr lang="ru-RU" sz="1400" b="0" dirty="0">
                <a:solidFill>
                  <a:srgbClr val="000000"/>
                </a:solidFill>
              </a:rPr>
              <a:t>Измерения плотности потока быстрых, промежуточных и тепловых нейтронов</a:t>
            </a:r>
          </a:p>
          <a:p>
            <a:endParaRPr lang="ru-RU" sz="1400" b="0" dirty="0">
              <a:solidFill>
                <a:srgbClr val="000000"/>
              </a:solidFill>
            </a:endParaRPr>
          </a:p>
          <a:p>
            <a:r>
              <a:rPr lang="ru-RU" sz="1400" b="0" dirty="0">
                <a:solidFill>
                  <a:srgbClr val="000000"/>
                </a:solidFill>
              </a:rPr>
              <a:t>Измерения объемной активности </a:t>
            </a:r>
            <a:r>
              <a:rPr lang="ru-RU" sz="1400" b="0" dirty="0" err="1">
                <a:solidFill>
                  <a:srgbClr val="000000"/>
                </a:solidFill>
              </a:rPr>
              <a:t>газоаэрозольных</a:t>
            </a:r>
            <a:r>
              <a:rPr lang="ru-RU" sz="1400" b="0" dirty="0">
                <a:solidFill>
                  <a:srgbClr val="000000"/>
                </a:solidFill>
              </a:rPr>
              <a:t> выбросов</a:t>
            </a:r>
          </a:p>
          <a:p>
            <a:endParaRPr lang="ru-RU" sz="1400" b="0" dirty="0">
              <a:solidFill>
                <a:srgbClr val="000000"/>
              </a:solidFill>
            </a:endParaRPr>
          </a:p>
          <a:p>
            <a:r>
              <a:rPr lang="ru-RU" sz="1400" b="0" dirty="0">
                <a:solidFill>
                  <a:srgbClr val="000000"/>
                </a:solidFill>
              </a:rPr>
              <a:t>Измерения объемной активности технологических жидкостей</a:t>
            </a:r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CB8DDDE9-30B6-48E2-873B-B685075E8DB1}"/>
              </a:ext>
            </a:extLst>
          </p:cNvPr>
          <p:cNvSpPr/>
          <p:nvPr/>
        </p:nvSpPr>
        <p:spPr>
          <a:xfrm>
            <a:off x="6412066" y="4330152"/>
            <a:ext cx="91440" cy="9144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id="{0C4718E0-B388-4A97-97F3-76AACDC51816}"/>
              </a:ext>
            </a:extLst>
          </p:cNvPr>
          <p:cNvSpPr txBox="1">
            <a:spLocks/>
          </p:cNvSpPr>
          <p:nvPr/>
        </p:nvSpPr>
        <p:spPr>
          <a:xfrm>
            <a:off x="6158885" y="4147139"/>
            <a:ext cx="2822882" cy="36602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200" dirty="0"/>
              <a:t>АЭС «</a:t>
            </a:r>
            <a:r>
              <a:rPr lang="ru-RU" sz="1200" dirty="0" err="1"/>
              <a:t>Руппур</a:t>
            </a:r>
            <a:r>
              <a:rPr lang="ru-RU" sz="1200" dirty="0"/>
              <a:t>», Бангладеш – </a:t>
            </a:r>
            <a:r>
              <a:rPr lang="ru-RU" sz="1200" dirty="0">
                <a:solidFill>
                  <a:srgbClr val="FF0000"/>
                </a:solidFill>
              </a:rPr>
              <a:t>2022!</a:t>
            </a:r>
          </a:p>
        </p:txBody>
      </p:sp>
    </p:spTree>
    <p:extLst>
      <p:ext uri="{BB962C8B-B14F-4D97-AF65-F5344CB8AC3E}">
        <p14:creationId xmlns:p14="http://schemas.microsoft.com/office/powerpoint/2010/main" val="415270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539750" y="818111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7016AF3-2618-4998-90FE-B107FE2A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65376"/>
            <a:ext cx="6561138" cy="330200"/>
          </a:xfrm>
        </p:spPr>
        <p:txBody>
          <a:bodyPr/>
          <a:lstStyle/>
          <a:p>
            <a:r>
              <a:rPr lang="ru-RU" dirty="0"/>
              <a:t>Обеспечение единства измерений выпускаемой продукции</a:t>
            </a: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A65A764C-DDAC-4EBF-A2EE-AB3264FA23F8}"/>
              </a:ext>
            </a:extLst>
          </p:cNvPr>
          <p:cNvSpPr txBox="1">
            <a:spLocks/>
          </p:cNvSpPr>
          <p:nvPr/>
        </p:nvSpPr>
        <p:spPr>
          <a:xfrm>
            <a:off x="539750" y="967832"/>
            <a:ext cx="5706192" cy="62499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400" dirty="0"/>
              <a:t>Вновь разрабатываемая, модернизируемая и обновляемая продукция для ОИАЭ должна в обязательном порядке проходить испытания в целях утверждения типа и поверку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D9D14CEB-43E3-4842-B5EF-2637501E4538}"/>
              </a:ext>
            </a:extLst>
          </p:cNvPr>
          <p:cNvSpPr txBox="1">
            <a:spLocks/>
          </p:cNvSpPr>
          <p:nvPr/>
        </p:nvSpPr>
        <p:spPr>
          <a:xfrm>
            <a:off x="3205869" y="1914533"/>
            <a:ext cx="5706192" cy="1043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400" dirty="0"/>
              <a:t>Анализ имеющейся экспериментальной базы в РФ выявил существенные проблемы с оснащенностью предприятий атомной отрасли и метрологических институтов требуемыми эталонами и физическими стендами</a:t>
            </a:r>
          </a:p>
        </p:txBody>
      </p:sp>
      <p:sp>
        <p:nvSpPr>
          <p:cNvPr id="2" name="Стрелка: изогнутая 1">
            <a:extLst>
              <a:ext uri="{FF2B5EF4-FFF2-40B4-BE49-F238E27FC236}">
                <a16:creationId xmlns:a16="http://schemas.microsoft.com/office/drawing/2014/main" id="{22A05D98-B354-453C-B377-94C094144131}"/>
              </a:ext>
            </a:extLst>
          </p:cNvPr>
          <p:cNvSpPr/>
          <p:nvPr/>
        </p:nvSpPr>
        <p:spPr>
          <a:xfrm rot="5400000">
            <a:off x="6133266" y="1066154"/>
            <a:ext cx="624993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FCC5EBC6-1383-4846-AFCC-02CDAE17E481}"/>
              </a:ext>
            </a:extLst>
          </p:cNvPr>
          <p:cNvSpPr txBox="1">
            <a:spLocks/>
          </p:cNvSpPr>
          <p:nvPr/>
        </p:nvSpPr>
        <p:spPr>
          <a:xfrm>
            <a:off x="366738" y="3197318"/>
            <a:ext cx="7759623" cy="33440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400" dirty="0"/>
              <a:t>Определены основные для АО «СНИИП» проблемные направления при ОЕИ в ОИАЭ</a:t>
            </a:r>
          </a:p>
        </p:txBody>
      </p:sp>
      <p:sp>
        <p:nvSpPr>
          <p:cNvPr id="12" name="Стрелка: изогнутая 11">
            <a:extLst>
              <a:ext uri="{FF2B5EF4-FFF2-40B4-BE49-F238E27FC236}">
                <a16:creationId xmlns:a16="http://schemas.microsoft.com/office/drawing/2014/main" id="{DAC5A916-28DD-4554-83D3-E264B01246B6}"/>
              </a:ext>
            </a:extLst>
          </p:cNvPr>
          <p:cNvSpPr/>
          <p:nvPr/>
        </p:nvSpPr>
        <p:spPr>
          <a:xfrm rot="5400000" flipV="1">
            <a:off x="1885013" y="1821963"/>
            <a:ext cx="624993" cy="15043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F40DD490-55AF-43B2-BE9E-5BCB28C74436}"/>
              </a:ext>
            </a:extLst>
          </p:cNvPr>
          <p:cNvSpPr txBox="1">
            <a:spLocks/>
          </p:cNvSpPr>
          <p:nvPr/>
        </p:nvSpPr>
        <p:spPr>
          <a:xfrm>
            <a:off x="366738" y="4033026"/>
            <a:ext cx="3313471" cy="66880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Дозиметрия гамма-излучения: </a:t>
            </a:r>
            <a:endParaRPr lang="en-US" sz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высокие мощности доз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100 Гр/ч</a:t>
            </a:r>
          </a:p>
          <a:p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высокие энергии от 3 до 10 МэВ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C9C5F-0150-4A74-A53C-9FD66C502C6F}"/>
              </a:ext>
            </a:extLst>
          </p:cNvPr>
          <p:cNvSpPr txBox="1"/>
          <p:nvPr/>
        </p:nvSpPr>
        <p:spPr>
          <a:xfrm>
            <a:off x="3398776" y="3971485"/>
            <a:ext cx="2346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Измерения плотности потока промежуточных нейтронов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D3A05-5BDB-437D-93C9-956EEBBBD8D4}"/>
              </a:ext>
            </a:extLst>
          </p:cNvPr>
          <p:cNvSpPr txBox="1"/>
          <p:nvPr/>
        </p:nvSpPr>
        <p:spPr>
          <a:xfrm>
            <a:off x="5911099" y="3965731"/>
            <a:ext cx="2346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Измерения плотности потока тепловых нейтронов в диапазоне от 1∙10</a:t>
            </a:r>
            <a:r>
              <a:rPr lang="ru-RU" sz="1200" b="1" baseline="30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1∙10</a:t>
            </a:r>
            <a:r>
              <a:rPr lang="ru-RU" sz="1200" b="1" baseline="30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200" b="1" baseline="30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200" b="1" baseline="30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более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9B65442-BDF8-4DCC-8F92-CD2D4A5838CB}"/>
              </a:ext>
            </a:extLst>
          </p:cNvPr>
          <p:cNvSpPr/>
          <p:nvPr/>
        </p:nvSpPr>
        <p:spPr>
          <a:xfrm>
            <a:off x="1580415" y="3593264"/>
            <a:ext cx="302342" cy="378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F1F51B3A-CD48-4CB0-B626-26FD7B9BE825}"/>
              </a:ext>
            </a:extLst>
          </p:cNvPr>
          <p:cNvSpPr/>
          <p:nvPr/>
        </p:nvSpPr>
        <p:spPr>
          <a:xfrm>
            <a:off x="4198197" y="3562493"/>
            <a:ext cx="302342" cy="378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13F02222-4721-475F-A751-2B3496832936}"/>
              </a:ext>
            </a:extLst>
          </p:cNvPr>
          <p:cNvSpPr/>
          <p:nvPr/>
        </p:nvSpPr>
        <p:spPr>
          <a:xfrm>
            <a:off x="6815979" y="3500930"/>
            <a:ext cx="302342" cy="378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371828"/>
            <a:ext cx="6904659" cy="301590"/>
          </a:xfrm>
        </p:spPr>
        <p:txBody>
          <a:bodyPr/>
          <a:lstStyle/>
          <a:p>
            <a:r>
              <a:rPr lang="ru-RU" sz="1800" dirty="0"/>
              <a:t>Проблемные направления дозиметрии Гамма-излучения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39750" y="775999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24748" y="878581"/>
            <a:ext cx="2967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Дозиметрия высоких мощностей доз</a:t>
            </a: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10360C-8167-40E9-9B94-6EE5A1A6AE36}"/>
              </a:ext>
            </a:extLst>
          </p:cNvPr>
          <p:cNvSpPr/>
          <p:nvPr/>
        </p:nvSpPr>
        <p:spPr>
          <a:xfrm>
            <a:off x="5390536" y="878581"/>
            <a:ext cx="287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Дозиметрия высоких энергий от 3 до 10 МэВ</a:t>
            </a: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5A81F9-51CC-40E9-8069-05A12C0AEC1C}"/>
              </a:ext>
            </a:extLst>
          </p:cNvPr>
          <p:cNvSpPr txBox="1"/>
          <p:nvPr/>
        </p:nvSpPr>
        <p:spPr>
          <a:xfrm>
            <a:off x="70649" y="1631207"/>
            <a:ext cx="4302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существующих дозиметрических эталонов в РФ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ограничены на уровне 20 – 30 Гр/ч при потребностях в 100 Гр/ч.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5095B-0A04-482C-A516-BDB6B26CBA97}"/>
              </a:ext>
            </a:extLst>
          </p:cNvPr>
          <p:cNvSpPr txBox="1"/>
          <p:nvPr/>
        </p:nvSpPr>
        <p:spPr>
          <a:xfrm>
            <a:off x="138100" y="3017633"/>
            <a:ext cx="4383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обеспечения отрасли необходимо создание эталона в диапазоне от 10 до 100 Гр/ч или более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D65646-BC99-4070-AEB6-163AF81A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03" y="3019810"/>
            <a:ext cx="2111322" cy="199452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948CFBD-CBE9-40E6-88BD-6F0E0B64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978" y="3017633"/>
            <a:ext cx="2249765" cy="1334547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2375E2C-3FA1-4550-A893-C1E36B16C05F}"/>
              </a:ext>
            </a:extLst>
          </p:cNvPr>
          <p:cNvSpPr/>
          <p:nvPr/>
        </p:nvSpPr>
        <p:spPr>
          <a:xfrm>
            <a:off x="6663525" y="4429559"/>
            <a:ext cx="260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Перезарядный ускоритель Тандем-3М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96D762-B049-4076-ABF5-5627EBAE5E70}"/>
              </a:ext>
            </a:extLst>
          </p:cNvPr>
          <p:cNvSpPr txBox="1"/>
          <p:nvPr/>
        </p:nvSpPr>
        <p:spPr>
          <a:xfrm>
            <a:off x="4572000" y="1631207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Планируется кооперация с АО «ГНЦ РФ-ФЭИ» и ФГУП «ВНИИМ» для использования возможностей ускорителя для создания эталонных фотонных полей с энергиями 4,44 и 6,5 МэВ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496DC-9749-4DE5-80B4-76849BA2AB06}"/>
              </a:ext>
            </a:extLst>
          </p:cNvPr>
          <p:cNvSpPr txBox="1"/>
          <p:nvPr/>
        </p:nvSpPr>
        <p:spPr>
          <a:xfrm>
            <a:off x="70649" y="4053826"/>
            <a:ext cx="4383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Рассматривается вопрос о проведении НИОКР по созданию такой установки на базе АО «СНИИП» при содействии ФГУП «ВНИИМ»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B2525C6F-690A-4A97-89A2-39B5436948D0}"/>
              </a:ext>
            </a:extLst>
          </p:cNvPr>
          <p:cNvSpPr/>
          <p:nvPr/>
        </p:nvSpPr>
        <p:spPr>
          <a:xfrm>
            <a:off x="1985666" y="2503202"/>
            <a:ext cx="553065" cy="3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212250A4-BA21-428F-B04C-5FE12B3E40DB}"/>
              </a:ext>
            </a:extLst>
          </p:cNvPr>
          <p:cNvSpPr/>
          <p:nvPr/>
        </p:nvSpPr>
        <p:spPr>
          <a:xfrm>
            <a:off x="2004364" y="3647587"/>
            <a:ext cx="553065" cy="3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4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539750" y="728327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3939" y="846277"/>
            <a:ext cx="581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Измерения плотности потока промежуточных нейтронов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20705-68B6-4C22-94B9-48C8E08A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7" y="1327036"/>
            <a:ext cx="3358815" cy="297495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42B1D6-C397-40D5-8185-A28758EC3DA9}"/>
              </a:ext>
            </a:extLst>
          </p:cNvPr>
          <p:cNvCxnSpPr/>
          <p:nvPr/>
        </p:nvCxnSpPr>
        <p:spPr>
          <a:xfrm>
            <a:off x="2616069" y="2247247"/>
            <a:ext cx="0" cy="1696065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F4FF139-B7D8-4192-9868-3955759ABCB9}"/>
              </a:ext>
            </a:extLst>
          </p:cNvPr>
          <p:cNvCxnSpPr/>
          <p:nvPr/>
        </p:nvCxnSpPr>
        <p:spPr>
          <a:xfrm>
            <a:off x="1242011" y="2247247"/>
            <a:ext cx="0" cy="1696065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EC7AC9-74A9-481A-97E6-705CEB27F852}"/>
              </a:ext>
            </a:extLst>
          </p:cNvPr>
          <p:cNvSpPr/>
          <p:nvPr/>
        </p:nvSpPr>
        <p:spPr>
          <a:xfrm>
            <a:off x="1053203" y="2514429"/>
            <a:ext cx="17625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Условная область промежуточных нейтронов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0E2DA5-071D-4000-B7C1-EC380527F250}"/>
              </a:ext>
            </a:extLst>
          </p:cNvPr>
          <p:cNvSpPr/>
          <p:nvPr/>
        </p:nvSpPr>
        <p:spPr>
          <a:xfrm>
            <a:off x="4048432" y="1529774"/>
            <a:ext cx="46734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установки, спектр излучения которой будет состоять в основном из нейтронов с энергиями до 100 кэВ, практически невозможно в лабораторных условиях.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АО «СНИИП» прорабатывает вопрос о сотрудничестве с ведущими институтами (НИЯУ МИФИ, НИЦ «Курчатовский институт») для совместного решения данной проблемы.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484224-6E25-4834-9D9F-7DB21B8DB155}"/>
              </a:ext>
            </a:extLst>
          </p:cNvPr>
          <p:cNvSpPr txBox="1"/>
          <p:nvPr/>
        </p:nvSpPr>
        <p:spPr>
          <a:xfrm>
            <a:off x="0" y="429551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Типовой спектр нейтронов, получаемый в лабораторных условиях на установках, снаряженных источниками 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Pu-Be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Am-Be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id="{0F554890-CE01-4FD0-B316-DAFC70083E94}"/>
              </a:ext>
            </a:extLst>
          </p:cNvPr>
          <p:cNvSpPr txBox="1">
            <a:spLocks/>
          </p:cNvSpPr>
          <p:nvPr/>
        </p:nvSpPr>
        <p:spPr>
          <a:xfrm>
            <a:off x="539750" y="371828"/>
            <a:ext cx="6904659" cy="30159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/>
              <a:t>Измерения плотности потока промежуточных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53920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539750" y="775999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4">
            <a:extLst>
              <a:ext uri="{FF2B5EF4-FFF2-40B4-BE49-F238E27FC236}">
                <a16:creationId xmlns:a16="http://schemas.microsoft.com/office/drawing/2014/main" id="{2392FFA1-61B8-478F-8753-1CEC8E96C10F}"/>
              </a:ext>
            </a:extLst>
          </p:cNvPr>
          <p:cNvSpPr txBox="1">
            <a:spLocks/>
          </p:cNvSpPr>
          <p:nvPr/>
        </p:nvSpPr>
        <p:spPr>
          <a:xfrm>
            <a:off x="556591" y="239092"/>
            <a:ext cx="6904659" cy="47620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Измерения плотности потока тепловых нейтронов в диапазоне от 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1∙10</a:t>
            </a:r>
            <a:r>
              <a:rPr lang="ru-RU" sz="1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1∙10</a:t>
            </a:r>
            <a:r>
              <a:rPr lang="ru-RU" sz="1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8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более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013CC-D4F2-489B-8397-E9CF0C5D7071}"/>
              </a:ext>
            </a:extLst>
          </p:cNvPr>
          <p:cNvSpPr txBox="1"/>
          <p:nvPr/>
        </p:nvSpPr>
        <p:spPr>
          <a:xfrm>
            <a:off x="101188" y="803562"/>
            <a:ext cx="60636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Существующие возможности нейтронных лабораторий ограничены плотностью потока 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1∙10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Создание лабораторных установок с плотностью потока выше 1∙10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 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нецелесообразно с экономической точки зрения и небезопасно.</a:t>
            </a:r>
          </a:p>
          <a:p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«СНИИП» обладает следующими возможностями: </a:t>
            </a:r>
          </a:p>
          <a:p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1∙10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установке КИС НРД МБ (ТН)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1∙10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применением метода подобия радиационных полей и парафинового коллиматора (УРН-1Р).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DC55E3-FB2E-447C-B3D6-B1EF21A2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24" y="1073689"/>
            <a:ext cx="2096355" cy="224134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09CD24E-76CD-4A55-94C5-61741623F874}"/>
              </a:ext>
            </a:extLst>
          </p:cNvPr>
          <p:cNvSpPr/>
          <p:nvPr/>
        </p:nvSpPr>
        <p:spPr>
          <a:xfrm>
            <a:off x="5641484" y="3351116"/>
            <a:ext cx="3262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Стенд «Квант»</a:t>
            </a:r>
          </a:p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НИЦ «Курчатовский институт»</a:t>
            </a: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D285C93D-5283-4A53-8BE4-F616C5DC2167}"/>
              </a:ext>
            </a:extLst>
          </p:cNvPr>
          <p:cNvSpPr/>
          <p:nvPr/>
        </p:nvSpPr>
        <p:spPr>
          <a:xfrm>
            <a:off x="2453132" y="2835597"/>
            <a:ext cx="553065" cy="3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5640B6-B22D-4853-82E9-34393498898E}"/>
              </a:ext>
            </a:extLst>
          </p:cNvPr>
          <p:cNvSpPr txBox="1"/>
          <p:nvPr/>
        </p:nvSpPr>
        <p:spPr>
          <a:xfrm>
            <a:off x="101188" y="3171044"/>
            <a:ext cx="5256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Прорабатывается вопрос использования критического стенда «Квант», принадлежащего НИЦ «Курчатовский институт» в качестве эталонной и испытательной базы для продукции АО «СНИИП»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A4DFB1A0-B371-4F5F-9209-85717EEEC1BD}"/>
              </a:ext>
            </a:extLst>
          </p:cNvPr>
          <p:cNvSpPr/>
          <p:nvPr/>
        </p:nvSpPr>
        <p:spPr>
          <a:xfrm>
            <a:off x="2453132" y="3963600"/>
            <a:ext cx="553065" cy="3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60A2DE-CA97-467D-B667-0EE13AE89DE5}"/>
              </a:ext>
            </a:extLst>
          </p:cNvPr>
          <p:cNvSpPr txBox="1"/>
          <p:nvPr/>
        </p:nvSpPr>
        <p:spPr>
          <a:xfrm>
            <a:off x="101188" y="4336490"/>
            <a:ext cx="5459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Стенд «Квант» является аттестованным источником тепловых нейтронов в диапазоне от </a:t>
            </a: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1∙10</a:t>
            </a:r>
            <a:r>
              <a:rPr lang="ru-RU" sz="14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1∙10</a:t>
            </a:r>
            <a:r>
              <a:rPr lang="ru-RU" sz="14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</a:t>
            </a:r>
            <a:r>
              <a:rPr lang="ru-RU" sz="14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∙см</a:t>
            </a:r>
            <a:r>
              <a:rPr lang="ru-RU" sz="14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1" y="305130"/>
            <a:ext cx="3841750" cy="329033"/>
          </a:xfrm>
        </p:spPr>
        <p:txBody>
          <a:bodyPr/>
          <a:lstStyle/>
          <a:p>
            <a:r>
              <a:rPr lang="ru-RU" dirty="0"/>
              <a:t> Заключение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39750" y="775999"/>
            <a:ext cx="804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0345" y="917836"/>
            <a:ext cx="8746673" cy="376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работе были представлены и рассмотрены основные проблемные направлении в метрологии ионизирующих излучений, связанные с обеспечением отрасти эталонными установками и необходимыми физическими стендами. Предложены некоторые пути решения наиболее для наиболее важных на текущий момент направлений.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Однако, помимо вынесенных на рассмотрение направлений существуют и другие проблемы, решение которых не столь затруднительно, однако, требует больших временных затрат, например: отсутствие в Госреестре эталонных радиоактивных растворов, недостаточная номенклатура спектрометрических ИИИ, недостаточный парк эталонных приборов (дозиметры, радиометры, спектрометры и т.п.), отсутствует экспериментальная база для измерений объемной активности трития и углерода-14 и др.</a:t>
            </a:r>
          </a:p>
          <a:p>
            <a:pPr indent="450215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Авторы статьи хотят обратить внимание на то, что реализация потребностей атомной отрасли невозможна без сотрудничества между ведущими предприятиями отрасли, метрологическими институтами и НИЯУ МИФИ.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93731" y="1521132"/>
            <a:ext cx="4108984" cy="538905"/>
          </a:xfrm>
        </p:spPr>
        <p:txBody>
          <a:bodyPr/>
          <a:lstStyle/>
          <a:p>
            <a:r>
              <a:rPr lang="ru-RU" sz="2800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22155" y="3685684"/>
            <a:ext cx="4860925" cy="946377"/>
          </a:xfrm>
        </p:spPr>
        <p:txBody>
          <a:bodyPr/>
          <a:lstStyle/>
          <a:p>
            <a:r>
              <a:rPr lang="ru-RU" sz="1200" dirty="0">
                <a:ea typeface="Arial" charset="0"/>
              </a:rPr>
              <a:t>Тел.: +7 (499) 968 60 60, доб. </a:t>
            </a:r>
            <a:r>
              <a:rPr lang="en-US" sz="1200" dirty="0">
                <a:ea typeface="Arial" charset="0"/>
              </a:rPr>
              <a:t>20-07</a:t>
            </a:r>
            <a:endParaRPr lang="ru-RU" sz="1200" dirty="0">
              <a:ea typeface="Arial" charset="0"/>
            </a:endParaRPr>
          </a:p>
          <a:p>
            <a:r>
              <a:rPr lang="ru-RU" sz="1200" dirty="0">
                <a:ea typeface="Arial" charset="0"/>
              </a:rPr>
              <a:t>E-mail: </a:t>
            </a:r>
            <a:r>
              <a:rPr lang="en-US" sz="1200" dirty="0">
                <a:ea typeface="Arial" charset="0"/>
                <a:hlinkClick r:id="rId2"/>
              </a:rPr>
              <a:t>AleVlaZhuravlev@sniip.ru</a:t>
            </a:r>
            <a:endParaRPr lang="en-US" sz="1200" dirty="0">
              <a:ea typeface="Arial" charset="0"/>
            </a:endParaRPr>
          </a:p>
          <a:p>
            <a:r>
              <a:rPr lang="en-US" sz="1200" dirty="0">
                <a:ea typeface="Arial" charset="0"/>
              </a:rPr>
              <a:t>www.sniip.ru</a:t>
            </a:r>
            <a:endParaRPr lang="ru-RU" sz="1200" dirty="0">
              <a:ea typeface="Arial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C233CDD4-FE41-484E-8C75-22EB81D1BA7D}"/>
              </a:ext>
            </a:extLst>
          </p:cNvPr>
          <p:cNvSpPr txBox="1">
            <a:spLocks/>
          </p:cNvSpPr>
          <p:nvPr/>
        </p:nvSpPr>
        <p:spPr>
          <a:xfrm>
            <a:off x="222155" y="3048872"/>
            <a:ext cx="5602678" cy="5943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3780"/>
              </a:lnSpc>
              <a:spcBef>
                <a:spcPts val="0"/>
              </a:spcBef>
              <a:buFontTx/>
              <a:buNone/>
              <a:defRPr sz="41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Журавлев Алексей Владимирович</a:t>
            </a:r>
          </a:p>
          <a:p>
            <a:pPr>
              <a:lnSpc>
                <a:spcPct val="100000"/>
              </a:lnSpc>
            </a:pPr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метролог – Начальник Центра метрологии и испытаний АО «СНИИП»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0B3F7-F807-4136-9BE1-F0521C6F5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793572-E2BC-4839-8D61-046F58C841E1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0C81DC79-9ACD-4DD7-9AC9-4FDC986045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2716</TotalTime>
  <Words>857</Words>
  <Application>Microsoft Office PowerPoint</Application>
  <PresentationFormat>Произвольный</PresentationFormat>
  <Paragraphs>68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ПРОБЛЕМНЫЕ ВОПРОСЫ МЕТРОЛОГИИ ИОНИЗИРУЮЩИХ ИЗЛУЧЕНИЙ</vt:lpstr>
      <vt:lpstr>Введение</vt:lpstr>
      <vt:lpstr>Обеспечение единства измерений выпускаемой продукции</vt:lpstr>
      <vt:lpstr>Проблемные направления дозиметрии Гамма-излучения</vt:lpstr>
      <vt:lpstr>Презентация PowerPoint</vt:lpstr>
      <vt:lpstr>Презентация PowerPoint</vt:lpstr>
      <vt:lpstr> 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Legion</cp:lastModifiedBy>
  <cp:revision>239</cp:revision>
  <dcterms:created xsi:type="dcterms:W3CDTF">2019-09-24T12:37:05Z</dcterms:created>
  <dcterms:modified xsi:type="dcterms:W3CDTF">2022-01-25T06:58:58Z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